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71" r:id="rId9"/>
    <p:sldId id="266" r:id="rId10"/>
    <p:sldId id="267" r:id="rId11"/>
    <p:sldId id="268" r:id="rId12"/>
    <p:sldId id="269" r:id="rId13"/>
    <p:sldId id="270" r:id="rId14"/>
    <p:sldId id="272" r:id="rId15"/>
    <p:sldId id="273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403"/>
    <a:srgbClr val="C15B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9" autoAdjust="0"/>
    <p:restoredTop sz="94660"/>
  </p:normalViewPr>
  <p:slideViewPr>
    <p:cSldViewPr>
      <p:cViewPr varScale="1">
        <p:scale>
          <a:sx n="69" d="100"/>
          <a:sy n="69" d="100"/>
        </p:scale>
        <p:origin x="-129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Прямоугольник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Прямоугольник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Прямоугольник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Скругленный прямоугольник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Скругленный прямоугольник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6" name="Дата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ransition spd="slow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Прямоугольник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Прямоугольник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Прямоугольник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Скругленный прямоугольник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Скругленный прямоугольник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Прямоугольник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Прямоугольник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Прямоугольник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Прямоугольник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Прямоугольник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Прямоугольник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18.05.2021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>
    <p:split orient="vert"/>
  </p:transition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4.wdp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microsoft.com/office/2007/relationships/hdphoto" Target="../media/hdphoto16.wdp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9.wdp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1.wdp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6.wdp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microsoft.com/office/2007/relationships/hdphoto" Target="../media/hdphoto11.wdp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39552" y="188640"/>
            <a:ext cx="8074898" cy="266429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Top">
              <a:avLst/>
            </a:prstTxWarp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7200" b="1" i="1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reflection stA="40000" endPos="30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Турбаза</a:t>
            </a:r>
          </a:p>
          <a:p>
            <a:pPr algn="ctr"/>
            <a:r>
              <a:rPr lang="ru-RU" sz="7200" b="1" i="1" dirty="0">
                <a:ln w="50800"/>
                <a:solidFill>
                  <a:schemeClr val="bg1">
                    <a:shade val="50000"/>
                  </a:schemeClr>
                </a:solidFill>
                <a:effectLst>
                  <a:reflection stA="40000" endPos="30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sz="7200" b="1" i="1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reflection stA="40000" endPos="30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а берегу Байкала</a:t>
            </a:r>
            <a:endParaRPr lang="ru-RU" sz="7200" b="1" i="1" dirty="0">
              <a:ln w="50800"/>
              <a:solidFill>
                <a:schemeClr val="bg1">
                  <a:shade val="50000"/>
                </a:schemeClr>
              </a:solidFill>
              <a:effectLst>
                <a:reflection stA="40000" endPos="30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C:\Users\123\Desktop\отель\7J0uGy_MCg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660" b="25193"/>
          <a:stretch/>
        </p:blipFill>
        <p:spPr bwMode="auto">
          <a:xfrm>
            <a:off x="766153" y="3429000"/>
            <a:ext cx="7621695" cy="324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0621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71042" y="-106622"/>
            <a:ext cx="22481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400" b="1" u="sng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Бассейн</a:t>
            </a:r>
            <a:endParaRPr lang="ru-RU" sz="5400" b="1" u="sng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C:\Users\123\Desktop\отель\dRHgCypn2l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0" y="866130"/>
            <a:ext cx="5730792" cy="2713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123\Desktop\отель\8Ry0CuVmPFo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17" y="3949381"/>
            <a:ext cx="5730791" cy="2713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979163" y="628620"/>
            <a:ext cx="3196413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риятная музыка</a:t>
            </a:r>
            <a:r>
              <a:rPr lang="ru-RU" sz="28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развлекатель-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ная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программа;</a:t>
            </a:r>
            <a:endParaRPr lang="ru-RU" sz="2800" b="1" dirty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азнообразные напитки.</a:t>
            </a:r>
          </a:p>
        </p:txBody>
      </p:sp>
    </p:spTree>
    <p:extLst>
      <p:ext uri="{BB962C8B-B14F-4D97-AF65-F5344CB8AC3E}">
        <p14:creationId xmlns:p14="http://schemas.microsoft.com/office/powerpoint/2010/main" val="331281183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11760" y="-99392"/>
            <a:ext cx="49743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400" b="1" u="sng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Детская площадка</a:t>
            </a:r>
            <a:endParaRPr lang="ru-RU" sz="4400" b="1" u="sng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4554253" y="4365104"/>
            <a:ext cx="4644008" cy="2708920"/>
          </a:xfrm>
          <a:prstGeom prst="rect">
            <a:avLst/>
          </a:prstGeom>
        </p:spPr>
        <p:txBody>
          <a:bodyPr vert="horz">
            <a:no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добное обустройство;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азнообразие игр;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б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езопасные условия.</a:t>
            </a:r>
            <a:endParaRPr lang="ru-RU" sz="3200" b="1" dirty="0">
              <a:ln w="50800"/>
              <a:solidFill>
                <a:srgbClr val="4D2403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C:\Users\123\Desktop\отель\UelZE0fOW58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02605"/>
            <a:ext cx="4791411" cy="2742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123\Desktop\отель\D0y0rrI9gAU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802605"/>
            <a:ext cx="4320480" cy="2742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123\Desktop\отель\RdyKvLsuz1Q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05064"/>
            <a:ext cx="4392488" cy="2736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43941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43995" y="-99392"/>
            <a:ext cx="27098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400" b="1" u="sng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Парковка</a:t>
            </a:r>
            <a:endParaRPr lang="ru-RU" sz="4400" b="1" u="sng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980728"/>
            <a:ext cx="339823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ru-RU" sz="32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 мест;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беспеченная безопасность;</a:t>
            </a:r>
            <a:endParaRPr lang="ru-RU" sz="3200" b="1" dirty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добный въезд.</a:t>
            </a:r>
          </a:p>
        </p:txBody>
      </p:sp>
      <p:pic>
        <p:nvPicPr>
          <p:cNvPr id="5122" name="Picture 2" descr="C:\Users\123\Desktop\отель\QlFc9YAIyoU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05064"/>
            <a:ext cx="5730791" cy="2705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123\Desktop\отель\4sjuNBt4G-U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821672"/>
            <a:ext cx="5752463" cy="2713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4677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39528" y="-99392"/>
            <a:ext cx="349980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400" b="1" u="sng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Зоны отдыха</a:t>
            </a:r>
            <a:endParaRPr lang="ru-RU" sz="4400" b="1" u="sng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0" y="3963611"/>
            <a:ext cx="2915816" cy="3082071"/>
          </a:xfrm>
          <a:prstGeom prst="rect">
            <a:avLst/>
          </a:prstGeom>
        </p:spPr>
        <p:txBody>
          <a:bodyPr vert="horz">
            <a:no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ютная атмосфера;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ф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онтан;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ачели;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риль.</a:t>
            </a:r>
            <a:endParaRPr lang="ru-RU" sz="3200" b="1" dirty="0">
              <a:ln w="50800"/>
              <a:solidFill>
                <a:srgbClr val="4D2403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C:\Users\123\Desktop\отель\9_8Ar3XK84I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02432"/>
            <a:ext cx="6145137" cy="2808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123\Desktop\отель\HDoNGU_HZ7U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018" y="3991953"/>
            <a:ext cx="5788020" cy="2716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58801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 txBox="1">
            <a:spLocks/>
          </p:cNvSpPr>
          <p:nvPr/>
        </p:nvSpPr>
        <p:spPr>
          <a:xfrm>
            <a:off x="323528" y="0"/>
            <a:ext cx="8458200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b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Планы на будущее: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836712"/>
            <a:ext cx="5076056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олучить большее финансирование – привлечь инвесторов;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оздать максимально комфортные условия проживания;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0" y="4149080"/>
            <a:ext cx="5076056" cy="3082071"/>
          </a:xfrm>
          <a:prstGeom prst="rect">
            <a:avLst/>
          </a:prstGeom>
        </p:spPr>
        <p:txBody>
          <a:bodyPr vert="horz">
            <a:no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508" indent="-571500">
              <a:buClr>
                <a:srgbClr val="4D2403"/>
              </a:buClr>
              <a:buFont typeface="Wingdings" pitchFamily="2" charset="2"/>
              <a:buChar char="q"/>
            </a:pPr>
            <a:r>
              <a:rPr lang="ru-RU" sz="28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8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роводить экскурсии и развлекательные программы;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q"/>
            </a:pPr>
            <a:r>
              <a:rPr lang="ru-RU" sz="28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8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ткрыть филиалы.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q"/>
            </a:pPr>
            <a:endParaRPr lang="ru-RU" sz="3200" b="1" dirty="0">
              <a:ln w="50800"/>
              <a:solidFill>
                <a:srgbClr val="4D2403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9" name="Picture 5" descr="C:\Users\123\Desktop\отель\Gjfeu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60" y="836712"/>
            <a:ext cx="3312368" cy="552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9664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83568" y="-1611560"/>
            <a:ext cx="8074898" cy="414908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Top">
              <a:avLst/>
            </a:prstTxWarp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102800" b="1" i="1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reflection stA="40000" endPos="30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Спасибо за внимание</a:t>
            </a:r>
            <a:r>
              <a:rPr lang="ru-RU" sz="213200" b="1" i="1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reflection stA="40000" endPos="30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!</a:t>
            </a:r>
            <a:endParaRPr lang="ru-RU" sz="213200" b="1" i="1" dirty="0">
              <a:ln w="50800"/>
              <a:solidFill>
                <a:schemeClr val="bg1">
                  <a:shade val="50000"/>
                </a:schemeClr>
              </a:solidFill>
              <a:effectLst>
                <a:reflection stA="40000" endPos="30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C:\Users\123\Desktop\отель\7J0uGy_MCg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660" b="25193"/>
          <a:stretch/>
        </p:blipFill>
        <p:spPr bwMode="auto">
          <a:xfrm>
            <a:off x="766152" y="3393562"/>
            <a:ext cx="7621695" cy="324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1040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00378"/>
            <a:ext cx="3332050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2400" b="1" u="sng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Диана: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роектировщик;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4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sz="2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онструирует комнаты;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4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твечает за проведение мероприятий.</a:t>
            </a:r>
            <a:endParaRPr lang="ru-RU" sz="2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04519" y="179083"/>
            <a:ext cx="309634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2400" b="1" u="sng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Юлия: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менеджер;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4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2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ешает вопросы юридического характера;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4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твечает за здоровье и безопасность.</a:t>
            </a:r>
            <a:endParaRPr lang="ru-RU" sz="2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533612" y="200378"/>
            <a:ext cx="3614433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2400" b="1" u="sng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Владислава: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4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л</a:t>
            </a:r>
            <a:r>
              <a:rPr lang="ru-RU" sz="2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андшафтный дизайнер;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4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2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оздаёт оригинальный дизайн;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ru-RU" sz="24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твечает за визуальное размещение объектов.</a:t>
            </a:r>
            <a:endParaRPr lang="ru-RU" sz="2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123\Desktop\отель\Gjff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69" y="3356992"/>
            <a:ext cx="4142644" cy="400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2753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05700" y="0"/>
            <a:ext cx="417673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0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Задачи:</a:t>
            </a:r>
            <a:endParaRPr lang="ru-RU" sz="4000" b="1" cap="none" spc="0" dirty="0" smtClean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31860" y="4365104"/>
            <a:ext cx="9124415" cy="2038284"/>
          </a:xfrm>
          <a:prstGeom prst="rect">
            <a:avLst/>
          </a:prstGeom>
        </p:spPr>
        <p:txBody>
          <a:bodyPr vert="horz">
            <a:no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Цель: постройка турбазы, принимающей людей разного возраста в любое время года.</a:t>
            </a:r>
          </a:p>
          <a:p>
            <a:pPr algn="ctr"/>
            <a:endParaRPr lang="ru-RU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7563" y="764118"/>
            <a:ext cx="4370421" cy="36009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342900" indent="-342900">
              <a:buClr>
                <a:srgbClr val="CDCDCD"/>
              </a:buClr>
              <a:buFont typeface="Arial" pitchFamily="34" charset="0"/>
              <a:buChar char="•"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оздание резюме;</a:t>
            </a:r>
          </a:p>
          <a:p>
            <a:pPr marL="342900" indent="-342900">
              <a:buClr>
                <a:srgbClr val="CDCDCD"/>
              </a:buClr>
              <a:buFont typeface="Arial" pitchFamily="34" charset="0"/>
              <a:buChar char="•"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пределение местоположения;</a:t>
            </a:r>
          </a:p>
          <a:p>
            <a:pPr marL="342900" indent="-342900">
              <a:buClr>
                <a:srgbClr val="CDCDCD"/>
              </a:buClr>
              <a:buFont typeface="Arial" pitchFamily="34" charset="0"/>
              <a:buChar char="•"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сточники финансов;</a:t>
            </a:r>
          </a:p>
          <a:p>
            <a:pPr marL="342900" indent="-342900">
              <a:buClr>
                <a:srgbClr val="CDCDCD"/>
              </a:buClr>
              <a:buFont typeface="Arial" pitchFamily="34" charset="0"/>
              <a:buChar char="•"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пределение структуры турбазы;</a:t>
            </a:r>
          </a:p>
          <a:p>
            <a:pPr marL="342900" indent="-342900">
              <a:buClr>
                <a:srgbClr val="CDCDCD"/>
              </a:buClr>
              <a:buFont typeface="Arial" pitchFamily="34" charset="0"/>
              <a:buChar char="•"/>
            </a:pPr>
            <a:endParaRPr lang="ru-RU" sz="2000" b="1" dirty="0" smtClean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buClr>
                <a:srgbClr val="CDCDCD"/>
              </a:buClr>
              <a:buFont typeface="Arial" pitchFamily="34" charset="0"/>
              <a:buChar char="•"/>
            </a:pPr>
            <a:endParaRPr lang="ru-RU" sz="2000" b="1" dirty="0" smtClean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buClr>
                <a:srgbClr val="CDCDCD"/>
              </a:buClr>
              <a:buFont typeface="Arial" pitchFamily="34" charset="0"/>
              <a:buChar char="•"/>
            </a:pPr>
            <a:endParaRPr lang="ru-RU" sz="20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427984" y="707886"/>
            <a:ext cx="4392488" cy="27392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342900" indent="-342900">
              <a:buClr>
                <a:srgbClr val="CDCDCD"/>
              </a:buClr>
              <a:buFont typeface="Arial" pitchFamily="34" charset="0"/>
              <a:buChar char="•"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ыбор идеи;</a:t>
            </a:r>
          </a:p>
          <a:p>
            <a:pPr marL="342900" indent="-342900">
              <a:buClr>
                <a:srgbClr val="CDCDCD"/>
              </a:buClr>
              <a:buFont typeface="Arial" pitchFamily="34" charset="0"/>
              <a:buChar char="•"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изайн помещений;</a:t>
            </a:r>
          </a:p>
          <a:p>
            <a:pPr marL="342900" indent="-342900">
              <a:buClr>
                <a:srgbClr val="CDCDCD"/>
              </a:buClr>
              <a:buFont typeface="Arial" pitchFamily="34" charset="0"/>
              <a:buChar char="•"/>
            </a:pP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подсчёт 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затрат.</a:t>
            </a:r>
            <a:endParaRPr lang="ru-RU" sz="2800" b="1" dirty="0" smtClean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rgbClr val="CDCDCD"/>
              </a:buClr>
              <a:buFont typeface="Arial" pitchFamily="34" charset="0"/>
              <a:buChar char="•"/>
            </a:pPr>
            <a:endParaRPr lang="ru-RU" sz="2800" b="1" dirty="0" smtClean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rgbClr val="CDCDCD"/>
              </a:buClr>
              <a:buFont typeface="Arial" pitchFamily="34" charset="0"/>
              <a:buChar char="•"/>
            </a:pPr>
            <a:endParaRPr lang="ru-RU" sz="2000" b="1" dirty="0" smtClean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buClr>
                <a:srgbClr val="CDCDCD"/>
              </a:buClr>
              <a:buFont typeface="Arial" pitchFamily="34" charset="0"/>
              <a:buChar char="•"/>
            </a:pPr>
            <a:endParaRPr lang="ru-RU" sz="2000" b="1" dirty="0" smtClean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buClr>
                <a:srgbClr val="CDCDCD"/>
              </a:buClr>
              <a:buFont typeface="Arial" pitchFamily="34" charset="0"/>
              <a:buChar char="•"/>
            </a:pPr>
            <a:endParaRPr lang="ru-RU" sz="20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8710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323528" y="0"/>
            <a:ext cx="8458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0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Источники финансов:</a:t>
            </a:r>
            <a:endParaRPr lang="ru-RU" sz="4000" b="1" cap="none" spc="0" dirty="0" smtClean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91637" y="1617486"/>
            <a:ext cx="3600400" cy="1569660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Запрос гос-ву на поддержку малого бизнеса</a:t>
            </a:r>
            <a:endParaRPr lang="ru-RU" sz="3200" b="1" cap="none" spc="0" dirty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788024" y="1617486"/>
            <a:ext cx="3600400" cy="584775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32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Поиск инвесторов</a:t>
            </a:r>
            <a:endParaRPr lang="ru-RU" sz="3200" b="1" cap="none" spc="0" dirty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Прямая со стрелкой 9"/>
          <p:cNvCxnSpPr>
            <a:stCxn id="5" idx="2"/>
            <a:endCxn id="8" idx="0"/>
          </p:cNvCxnSpPr>
          <p:nvPr/>
        </p:nvCxnSpPr>
        <p:spPr>
          <a:xfrm>
            <a:off x="4552628" y="707886"/>
            <a:ext cx="2035596" cy="9096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5" idx="2"/>
            <a:endCxn id="7" idx="0"/>
          </p:cNvCxnSpPr>
          <p:nvPr/>
        </p:nvCxnSpPr>
        <p:spPr>
          <a:xfrm flipH="1">
            <a:off x="2291837" y="707886"/>
            <a:ext cx="2260791" cy="9096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Подзаголовок 2"/>
          <p:cNvSpPr txBox="1">
            <a:spLocks/>
          </p:cNvSpPr>
          <p:nvPr/>
        </p:nvSpPr>
        <p:spPr>
          <a:xfrm>
            <a:off x="-66058" y="4221088"/>
            <a:ext cx="9124415" cy="2038284"/>
          </a:xfrm>
          <a:prstGeom prst="rect">
            <a:avLst/>
          </a:prstGeom>
        </p:spPr>
        <p:txBody>
          <a:bodyPr vert="horz">
            <a:no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36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12, 450 тыс. понадобится для реализации проекта по постройке и обустройстве турбазы</a:t>
            </a:r>
          </a:p>
          <a:p>
            <a:pPr algn="ctr"/>
            <a:r>
              <a:rPr lang="ru-RU" sz="36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+ 2 млн дополнительно.</a:t>
            </a:r>
          </a:p>
        </p:txBody>
      </p:sp>
    </p:spTree>
    <p:extLst>
      <p:ext uri="{BB962C8B-B14F-4D97-AF65-F5344CB8AC3E}">
        <p14:creationId xmlns:p14="http://schemas.microsoft.com/office/powerpoint/2010/main" val="29318951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4"/>
          <p:cNvSpPr txBox="1">
            <a:spLocks/>
          </p:cNvSpPr>
          <p:nvPr/>
        </p:nvSpPr>
        <p:spPr>
          <a:xfrm>
            <a:off x="323528" y="0"/>
            <a:ext cx="8458200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b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Причины выбора идеи:</a:t>
            </a:r>
          </a:p>
        </p:txBody>
      </p:sp>
      <p:sp>
        <p:nvSpPr>
          <p:cNvPr id="6" name="Заголовок 4"/>
          <p:cNvSpPr txBox="1">
            <a:spLocks/>
          </p:cNvSpPr>
          <p:nvPr/>
        </p:nvSpPr>
        <p:spPr>
          <a:xfrm>
            <a:off x="467544" y="663078"/>
            <a:ext cx="8170168" cy="3046988"/>
          </a:xfrm>
          <a:prstGeom prst="rect">
            <a:avLst/>
          </a:prstGeom>
          <a:noFill/>
        </p:spPr>
        <p:txBody>
          <a:bodyPr vert="horz" wrap="square" lIns="91440" tIns="45720" rIns="91440" bIns="45720" anchor="b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itchFamily="2" charset="2"/>
              <a:buChar char="ü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азвитие туризма в городе </a:t>
            </a:r>
            <a:r>
              <a:rPr lang="ru-RU" sz="32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Слюдянка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б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лизлежащие достопримечательности (озеро Байкал, </a:t>
            </a:r>
            <a:r>
              <a:rPr lang="ru-RU" sz="32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Хамар-Дабан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32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тд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.);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олгосрочный проект и благоприятные условия среды.</a:t>
            </a:r>
          </a:p>
          <a:p>
            <a:pPr marL="571500" indent="-571500">
              <a:buFont typeface="Wingdings" pitchFamily="2" charset="2"/>
              <a:buChar char="ü"/>
            </a:pPr>
            <a:endParaRPr lang="ru-RU" sz="3200" b="1" dirty="0" smtClean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 descr="C:\Users\123\Desktop\отель\scale_120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4" y="3356992"/>
            <a:ext cx="4567902" cy="3313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123\Desktop\отель\3583afa53c6d4f939a1eba0064fb74c9.max-1200x8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56992"/>
            <a:ext cx="4211254" cy="3313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70807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63688" y="0"/>
            <a:ext cx="590492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0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Территория турбазы:</a:t>
            </a:r>
            <a:endParaRPr lang="ru-RU" sz="4000" b="1" cap="none" spc="0" dirty="0" smtClean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707886"/>
            <a:ext cx="8474877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457200" indent="-457200">
              <a:buClr>
                <a:srgbClr val="CDCDCD"/>
              </a:buClr>
              <a:buFont typeface="Wingdings" pitchFamily="2" charset="2"/>
              <a:buChar char="v"/>
            </a:pP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парковка – 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15 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мест;</a:t>
            </a:r>
          </a:p>
          <a:p>
            <a:pPr marL="457200" indent="-457200">
              <a:buClr>
                <a:srgbClr val="CDCDCD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тель + веранда;</a:t>
            </a:r>
          </a:p>
          <a:p>
            <a:pPr marL="457200" indent="-457200">
              <a:buClr>
                <a:srgbClr val="CDCDCD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б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ассейн + детска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я площадка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ru-RU" sz="3200" b="1" dirty="0" smtClean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Clr>
                <a:srgbClr val="CDCDCD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арк с фонтаном и качелями;</a:t>
            </a:r>
          </a:p>
          <a:p>
            <a:pPr marL="457200" indent="-457200">
              <a:buClr>
                <a:srgbClr val="CDCDCD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абочий склад.</a:t>
            </a:r>
          </a:p>
          <a:p>
            <a:pPr marL="342900" indent="-342900">
              <a:buClr>
                <a:srgbClr val="CDCDCD"/>
              </a:buClr>
              <a:buFont typeface="Arial" pitchFamily="34" charset="0"/>
              <a:buChar char="•"/>
            </a:pPr>
            <a:endParaRPr lang="ru-RU" sz="2000" b="1" dirty="0" smtClean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buClr>
                <a:srgbClr val="CDCDCD"/>
              </a:buClr>
              <a:buFont typeface="Arial" pitchFamily="34" charset="0"/>
              <a:buChar char="•"/>
            </a:pPr>
            <a:endParaRPr lang="ru-RU" sz="2000" b="1" dirty="0" smtClean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buClr>
                <a:srgbClr val="CDCDCD"/>
              </a:buClr>
              <a:buFont typeface="Arial" pitchFamily="34" charset="0"/>
              <a:buChar char="•"/>
            </a:pPr>
            <a:endParaRPr lang="ru-RU" sz="20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 descr="C:\Users\123\Desktop\отель\-7dH6QDZtM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473" b="14095"/>
          <a:stretch/>
        </p:blipFill>
        <p:spPr bwMode="auto">
          <a:xfrm>
            <a:off x="650150" y="3284982"/>
            <a:ext cx="7821632" cy="3375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41304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93399" y="-138301"/>
            <a:ext cx="347777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400" b="1" u="sng" cap="none" spc="0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Отель</a:t>
            </a:r>
            <a:endParaRPr lang="ru-RU" sz="6600" b="1" u="sng" cap="none" spc="0" dirty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123\Desktop\отель\oxMIoaX-rOY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" y="822828"/>
            <a:ext cx="4718684" cy="26521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23\Desktop\отель\5rEvFrpMdrc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8" y="4109166"/>
            <a:ext cx="4260193" cy="2655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123\Desktop\отель\e4fheCdSg2Q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374" y="822828"/>
            <a:ext cx="4701172" cy="26521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одзаголовок 2"/>
          <p:cNvSpPr txBox="1">
            <a:spLocks/>
          </p:cNvSpPr>
          <p:nvPr/>
        </p:nvSpPr>
        <p:spPr>
          <a:xfrm>
            <a:off x="4499992" y="4129591"/>
            <a:ext cx="4644008" cy="2708920"/>
          </a:xfrm>
          <a:prstGeom prst="rect">
            <a:avLst/>
          </a:prstGeom>
        </p:spPr>
        <p:txBody>
          <a:bodyPr vert="horz">
            <a:no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3 этажа;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30 комнат;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толовая зона;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омната персонала;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ухня.</a:t>
            </a:r>
            <a:endParaRPr lang="ru-RU" sz="3200" b="1" dirty="0">
              <a:ln w="50800"/>
              <a:solidFill>
                <a:srgbClr val="4D2403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33207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88316" y="-62146"/>
            <a:ext cx="434289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400" b="1" u="sng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План комнаты</a:t>
            </a:r>
            <a:endParaRPr lang="ru-RU" sz="6600" b="1" u="sng" cap="none" spc="0" dirty="0">
              <a:ln w="50800"/>
              <a:solidFill>
                <a:schemeClr val="bg1">
                  <a:shade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-1" y="654978"/>
            <a:ext cx="339823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т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елевизор;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ш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каф;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кровать;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д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ушевая кабина.</a:t>
            </a:r>
          </a:p>
        </p:txBody>
      </p:sp>
      <p:pic>
        <p:nvPicPr>
          <p:cNvPr id="9218" name="Picture 2" descr="C:\Users\123\Desktop\отель\YfKQ5E0dDs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114" y="3997068"/>
            <a:ext cx="5730791" cy="2713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123\Desktop\отель\Xy9qpd2LB7w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821672"/>
            <a:ext cx="5736618" cy="2713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71776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35896" y="-99392"/>
            <a:ext cx="23006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400" b="1" u="sng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Веранда</a:t>
            </a:r>
            <a:endParaRPr lang="ru-RU" sz="5400" b="1" u="sng" cap="none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0" y="4005064"/>
            <a:ext cx="4754350" cy="30689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4008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вежий воздух;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омфортные условия;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расивая панорама;</a:t>
            </a:r>
          </a:p>
          <a:p>
            <a:pPr marL="635508" indent="-571500">
              <a:buClr>
                <a:srgbClr val="4D2403"/>
              </a:buClr>
              <a:buFont typeface="Wingdings" pitchFamily="2" charset="2"/>
              <a:buChar char="v"/>
            </a:pPr>
            <a:r>
              <a:rPr lang="ru-RU" sz="3200" b="1" dirty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ru-RU" sz="3200" b="1" dirty="0" smtClean="0">
                <a:ln w="50800"/>
                <a:solidFill>
                  <a:srgbClr val="4D2403"/>
                </a:solidFill>
                <a:latin typeface="Times New Roman" pitchFamily="18" charset="0"/>
                <a:cs typeface="Times New Roman" pitchFamily="18" charset="0"/>
              </a:rPr>
              <a:t>кусная еда.</a:t>
            </a:r>
            <a:endParaRPr lang="ru-RU" sz="3200" b="1" dirty="0">
              <a:ln w="50800"/>
              <a:solidFill>
                <a:srgbClr val="4D2403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123\Desktop\отель\Oq0qHOXsxj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5976664" cy="25986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123\Desktop\отель\wd91co81zQ8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05064"/>
            <a:ext cx="4418812" cy="2742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123\Desktop\отель\DSHx-WUFYNU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836712"/>
            <a:ext cx="4850860" cy="25986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0810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ородская">
  <a:themeElements>
    <a:clrScheme name="Другая 10">
      <a:dk1>
        <a:srgbClr val="000000"/>
      </a:dk1>
      <a:lt1>
        <a:sysClr val="window" lastClr="FFFFFF"/>
      </a:lt1>
      <a:dk2>
        <a:srgbClr val="68763A"/>
      </a:dk2>
      <a:lt2>
        <a:srgbClr val="FFFFFF"/>
      </a:lt2>
      <a:accent1>
        <a:srgbClr val="A5B592"/>
      </a:accent1>
      <a:accent2>
        <a:srgbClr val="B04300"/>
      </a:accent2>
      <a:accent3>
        <a:srgbClr val="809EC2"/>
      </a:accent3>
      <a:accent4>
        <a:srgbClr val="D092A7"/>
      </a:accent4>
      <a:accent5>
        <a:srgbClr val="9C85C0"/>
      </a:accent5>
      <a:accent6>
        <a:srgbClr val="809EC2"/>
      </a:accent6>
      <a:hlink>
        <a:srgbClr val="A20000"/>
      </a:hlink>
      <a:folHlink>
        <a:srgbClr val="1EE636"/>
      </a:folHlink>
    </a:clrScheme>
    <a:fontScheme name="Городская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Город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330</TotalTime>
  <Words>278</Words>
  <Application>Microsoft Office PowerPoint</Application>
  <PresentationFormat>Экран (4:3)</PresentationFormat>
  <Paragraphs>81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Городская</vt:lpstr>
      <vt:lpstr>Презентация PowerPoint</vt:lpstr>
      <vt:lpstr>Презентация PowerPoint</vt:lpstr>
      <vt:lpstr>Презентация PowerPoint</vt:lpstr>
      <vt:lpstr>Источники финансов: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123</dc:creator>
  <cp:lastModifiedBy>123</cp:lastModifiedBy>
  <cp:revision>35</cp:revision>
  <dcterms:created xsi:type="dcterms:W3CDTF">2021-05-09T14:01:13Z</dcterms:created>
  <dcterms:modified xsi:type="dcterms:W3CDTF">2021-05-18T19:04:14Z</dcterms:modified>
</cp:coreProperties>
</file>